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84" r:id="rId3"/>
    <p:sldId id="258" r:id="rId4"/>
    <p:sldId id="297" r:id="rId5"/>
    <p:sldId id="273" r:id="rId6"/>
    <p:sldId id="259" r:id="rId7"/>
    <p:sldId id="260" r:id="rId8"/>
    <p:sldId id="271" r:id="rId9"/>
    <p:sldId id="274" r:id="rId10"/>
    <p:sldId id="280" r:id="rId11"/>
    <p:sldId id="262" r:id="rId12"/>
    <p:sldId id="298" r:id="rId13"/>
    <p:sldId id="263" r:id="rId14"/>
    <p:sldId id="266" r:id="rId15"/>
    <p:sldId id="299" r:id="rId16"/>
    <p:sldId id="300" r:id="rId17"/>
    <p:sldId id="289" r:id="rId18"/>
    <p:sldId id="288" r:id="rId19"/>
    <p:sldId id="291" r:id="rId20"/>
    <p:sldId id="290" r:id="rId21"/>
    <p:sldId id="292" r:id="rId22"/>
    <p:sldId id="293" r:id="rId23"/>
    <p:sldId id="301" r:id="rId24"/>
    <p:sldId id="296" r:id="rId25"/>
    <p:sldId id="295" r:id="rId26"/>
    <p:sldId id="302" r:id="rId27"/>
    <p:sldId id="294" r:id="rId28"/>
    <p:sldId id="281" r:id="rId29"/>
    <p:sldId id="286" r:id="rId30"/>
    <p:sldId id="282" r:id="rId31"/>
    <p:sldId id="287" r:id="rId32"/>
    <p:sldId id="267" r:id="rId33"/>
    <p:sldId id="268" r:id="rId34"/>
    <p:sldId id="269" r:id="rId35"/>
    <p:sldId id="275" r:id="rId36"/>
    <p:sldId id="277" r:id="rId37"/>
    <p:sldId id="285" r:id="rId38"/>
    <p:sldId id="27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100" d="100"/>
          <a:sy n="100" d="100"/>
        </p:scale>
        <p:origin x="-1651" y="178"/>
      </p:cViewPr>
      <p:guideLst>
        <p:guide orient="horz" pos="2160"/>
        <p:guide pos="2880"/>
      </p:guideLst>
    </p:cSldViewPr>
  </p:slideViewPr>
  <p:notesTextViewPr>
    <p:cViewPr>
      <p:scale>
        <a:sx n="1" d="1"/>
        <a:sy n="1" d="1"/>
      </p:scale>
      <p:origin x="0" y="0"/>
    </p:cViewPr>
  </p:notesTextViewPr>
  <p:sorterViewPr>
    <p:cViewPr>
      <p:scale>
        <a:sx n="100" d="100"/>
        <a:sy n="100" d="100"/>
      </p:scale>
      <p:origin x="0" y="640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2FB1F1-5902-4869-8F34-59632FD499E0}" type="slidenum">
              <a:rPr lang="en-IN" smtClean="0"/>
              <a:pPr/>
              <a:t>‹#›</a:t>
            </a:fld>
            <a:endParaRPr lang="en-IN"/>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2FB1F1-5902-4869-8F34-59632FD499E0}" type="slidenum">
              <a:rPr lang="en-IN" smtClean="0"/>
              <a:pPr/>
              <a:t>‹#›</a:t>
            </a:fld>
            <a:endParaRPr lang="en-IN"/>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2FB1F1-5902-4869-8F34-59632FD499E0}" type="slidenum">
              <a:rPr lang="en-IN" smtClean="0"/>
              <a:pPr/>
              <a:t>‹#›</a:t>
            </a:fld>
            <a:endParaRPr lang="en-IN"/>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A2FB1F1-5902-4869-8F34-59632FD499E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2FB1F1-5902-4869-8F34-59632FD499E0}" type="slidenum">
              <a:rPr lang="en-IN" smtClean="0"/>
              <a:pPr/>
              <a:t>‹#›</a:t>
            </a:fld>
            <a:endParaRPr lang="en-IN"/>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FF2B72-657B-45BF-A3C9-38F8E120707C}" type="datetimeFigureOut">
              <a:rPr lang="en-IN" smtClean="0"/>
              <a:pPr/>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2FB1F1-5902-4869-8F34-59632FD499E0}" type="slidenum">
              <a:rPr lang="en-IN" smtClean="0"/>
              <a:pPr/>
              <a:t>‹#›</a:t>
            </a:fld>
            <a:endParaRPr lang="en-IN"/>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55FF2B72-657B-45BF-A3C9-38F8E120707C}" type="datetimeFigureOut">
              <a:rPr lang="en-IN" smtClean="0"/>
              <a:pPr/>
              <a:t>25-06-2021</a:t>
            </a:fld>
            <a:endParaRPr lang="en-IN"/>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IN"/>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A2FB1F1-5902-4869-8F34-59632FD499E0}" type="slidenum">
              <a:rPr lang="en-IN" smtClean="0"/>
              <a:pPr/>
              <a:t>‹#›</a:t>
            </a:fld>
            <a:endParaRPr lang="en-IN"/>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amazon.com/Practical-Approach-Processing-Computer-Vision/dp/1541286022?tag=uuid10-2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bmp"/><Relationship Id="rId2" Type="http://schemas.openxmlformats.org/officeDocument/2006/relationships/image" Target="../media/image20.bmp"/><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32656"/>
            <a:ext cx="7772400" cy="2016224"/>
          </a:xfrm>
        </p:spPr>
        <p:txBody>
          <a:bodyPr>
            <a:normAutofit fontScale="90000"/>
          </a:bodyPr>
          <a:lstStyle/>
          <a:p>
            <a:r>
              <a:rPr lang="en-IN" b="1" dirty="0" smtClean="0"/>
              <a:t>Under Water Image Enhancement Techniques and Image Restoration</a:t>
            </a:r>
            <a:endParaRPr lang="en-IN" b="1" dirty="0"/>
          </a:p>
        </p:txBody>
      </p:sp>
      <p:sp>
        <p:nvSpPr>
          <p:cNvPr id="3" name="Subtitle 2"/>
          <p:cNvSpPr>
            <a:spLocks noGrp="1"/>
          </p:cNvSpPr>
          <p:nvPr>
            <p:ph type="subTitle" idx="1"/>
          </p:nvPr>
        </p:nvSpPr>
        <p:spPr>
          <a:xfrm>
            <a:off x="1043608" y="2348880"/>
            <a:ext cx="6728792" cy="3289920"/>
          </a:xfrm>
        </p:spPr>
        <p:txBody>
          <a:bodyPr numCol="2">
            <a:normAutofit/>
          </a:bodyPr>
          <a:lstStyle/>
          <a:p>
            <a:pPr algn="l"/>
            <a:endParaRPr lang="en-IN" dirty="0">
              <a:solidFill>
                <a:schemeClr val="tx1"/>
              </a:solidFill>
            </a:endParaRPr>
          </a:p>
          <a:p>
            <a:pPr algn="l"/>
            <a:endParaRPr lang="en-IN" dirty="0" smtClean="0">
              <a:solidFill>
                <a:schemeClr val="tx1"/>
              </a:solidFill>
            </a:endParaRPr>
          </a:p>
          <a:p>
            <a:pPr algn="l"/>
            <a:endParaRPr lang="en-IN" dirty="0">
              <a:solidFill>
                <a:schemeClr val="tx1"/>
              </a:solidFill>
            </a:endParaRPr>
          </a:p>
          <a:p>
            <a:pPr algn="l"/>
            <a:r>
              <a:rPr lang="en-IN" dirty="0" smtClean="0">
                <a:solidFill>
                  <a:schemeClr val="tx1"/>
                </a:solidFill>
                <a:latin typeface="Times New Roman" pitchFamily="18" charset="0"/>
                <a:cs typeface="Times New Roman" pitchFamily="18" charset="0"/>
              </a:rPr>
              <a:t>Guided by:</a:t>
            </a:r>
          </a:p>
          <a:p>
            <a:pPr algn="l"/>
            <a:r>
              <a:rPr lang="en-IN" sz="2400" dirty="0" smtClean="0">
                <a:solidFill>
                  <a:schemeClr val="tx1"/>
                </a:solidFill>
                <a:latin typeface="Times New Roman" pitchFamily="18" charset="0"/>
                <a:cs typeface="Times New Roman" pitchFamily="18" charset="0"/>
              </a:rPr>
              <a:t>Mrs M. </a:t>
            </a:r>
            <a:r>
              <a:rPr lang="en-IN" sz="2400" dirty="0" err="1" smtClean="0">
                <a:solidFill>
                  <a:schemeClr val="tx1"/>
                </a:solidFill>
                <a:latin typeface="Times New Roman" pitchFamily="18" charset="0"/>
                <a:cs typeface="Times New Roman" pitchFamily="18" charset="0"/>
              </a:rPr>
              <a:t>Lalitha</a:t>
            </a:r>
            <a:endParaRPr lang="en-IN" sz="2400" dirty="0" smtClean="0">
              <a:solidFill>
                <a:schemeClr val="tx1"/>
              </a:solidFill>
              <a:latin typeface="Times New Roman" pitchFamily="18" charset="0"/>
              <a:cs typeface="Times New Roman" pitchFamily="18" charset="0"/>
            </a:endParaRPr>
          </a:p>
          <a:p>
            <a:pPr algn="l"/>
            <a:r>
              <a:rPr lang="en-IN" sz="2400" dirty="0" smtClean="0">
                <a:solidFill>
                  <a:schemeClr val="tx1"/>
                </a:solidFill>
                <a:latin typeface="Times New Roman" pitchFamily="18" charset="0"/>
                <a:cs typeface="Times New Roman" pitchFamily="18" charset="0"/>
              </a:rPr>
              <a:t>Asst. Professor</a:t>
            </a:r>
          </a:p>
          <a:p>
            <a:pPr algn="l"/>
            <a:r>
              <a:rPr lang="en-IN" sz="2400" dirty="0" smtClean="0">
                <a:solidFill>
                  <a:schemeClr val="tx1"/>
                </a:solidFill>
                <a:latin typeface="Times New Roman" pitchFamily="18" charset="0"/>
                <a:cs typeface="Times New Roman" pitchFamily="18" charset="0"/>
              </a:rPr>
              <a:t>Department of CSE</a:t>
            </a:r>
          </a:p>
          <a:p>
            <a:pPr algn="l"/>
            <a:endParaRPr lang="en-IN" dirty="0" smtClean="0">
              <a:solidFill>
                <a:schemeClr val="tx1"/>
              </a:solidFill>
              <a:latin typeface="Times New Roman" pitchFamily="18" charset="0"/>
              <a:cs typeface="Times New Roman" pitchFamily="18" charset="0"/>
            </a:endParaRPr>
          </a:p>
          <a:p>
            <a:pPr algn="l"/>
            <a:endParaRPr lang="en-IN" dirty="0" smtClean="0">
              <a:solidFill>
                <a:schemeClr val="tx1"/>
              </a:solidFill>
              <a:latin typeface="Times New Roman" pitchFamily="18" charset="0"/>
              <a:cs typeface="Times New Roman" pitchFamily="18" charset="0"/>
            </a:endParaRPr>
          </a:p>
          <a:p>
            <a:pPr algn="l"/>
            <a:endParaRPr lang="en-IN" dirty="0" smtClean="0">
              <a:solidFill>
                <a:schemeClr val="tx1"/>
              </a:solidFill>
              <a:latin typeface="Times New Roman" pitchFamily="18" charset="0"/>
              <a:cs typeface="Times New Roman" pitchFamily="18" charset="0"/>
            </a:endParaRPr>
          </a:p>
          <a:p>
            <a:pPr algn="l"/>
            <a:endParaRPr lang="en-IN" dirty="0">
              <a:solidFill>
                <a:schemeClr val="tx1"/>
              </a:solidFill>
              <a:latin typeface="Times New Roman" pitchFamily="18" charset="0"/>
              <a:cs typeface="Times New Roman" pitchFamily="18" charset="0"/>
            </a:endParaRPr>
          </a:p>
          <a:p>
            <a:pPr algn="l"/>
            <a:r>
              <a:rPr lang="en-IN" dirty="0" smtClean="0">
                <a:solidFill>
                  <a:schemeClr val="tx1"/>
                </a:solidFill>
                <a:latin typeface="Times New Roman" pitchFamily="18" charset="0"/>
                <a:cs typeface="Times New Roman" pitchFamily="18" charset="0"/>
              </a:rPr>
              <a:t>Submitted by:</a:t>
            </a:r>
          </a:p>
          <a:p>
            <a:pPr algn="l"/>
            <a:r>
              <a:rPr lang="en-IN" sz="2000" dirty="0" smtClean="0">
                <a:solidFill>
                  <a:schemeClr val="tx1"/>
                </a:solidFill>
                <a:latin typeface="Times New Roman" pitchFamily="18" charset="0"/>
                <a:cs typeface="Times New Roman" pitchFamily="18" charset="0"/>
              </a:rPr>
              <a:t>D. </a:t>
            </a:r>
            <a:r>
              <a:rPr lang="en-IN" sz="2000" dirty="0" err="1" smtClean="0">
                <a:solidFill>
                  <a:schemeClr val="tx1"/>
                </a:solidFill>
                <a:latin typeface="Times New Roman" pitchFamily="18" charset="0"/>
                <a:cs typeface="Times New Roman" pitchFamily="18" charset="0"/>
              </a:rPr>
              <a:t>Sushma</a:t>
            </a:r>
            <a:r>
              <a:rPr lang="en-IN" sz="2000" dirty="0" smtClean="0">
                <a:solidFill>
                  <a:schemeClr val="tx1"/>
                </a:solidFill>
                <a:latin typeface="Times New Roman" pitchFamily="18" charset="0"/>
                <a:cs typeface="Times New Roman" pitchFamily="18" charset="0"/>
              </a:rPr>
              <a:t>           -17251A0566</a:t>
            </a:r>
          </a:p>
          <a:p>
            <a:pPr algn="l"/>
            <a:r>
              <a:rPr lang="en-IN" sz="2000" dirty="0" smtClean="0">
                <a:solidFill>
                  <a:schemeClr val="tx1"/>
                </a:solidFill>
                <a:latin typeface="Times New Roman" pitchFamily="18" charset="0"/>
                <a:cs typeface="Times New Roman" pitchFamily="18" charset="0"/>
              </a:rPr>
              <a:t>P. Dhatri Reddy   -17251A0583 </a:t>
            </a:r>
          </a:p>
          <a:p>
            <a:pPr algn="l"/>
            <a:r>
              <a:rPr lang="en-IN" sz="2000" dirty="0" smtClean="0">
                <a:solidFill>
                  <a:schemeClr val="tx1"/>
                </a:solidFill>
                <a:latin typeface="Times New Roman" pitchFamily="18" charset="0"/>
                <a:cs typeface="Times New Roman" pitchFamily="18" charset="0"/>
              </a:rPr>
              <a:t>M. Sujitha           -17251A05A9 </a:t>
            </a:r>
          </a:p>
          <a:p>
            <a:pPr algn="l"/>
            <a:r>
              <a:rPr lang="en-IN" sz="2000" dirty="0" smtClean="0">
                <a:solidFill>
                  <a:schemeClr val="tx1"/>
                </a:solidFill>
                <a:latin typeface="Times New Roman" pitchFamily="18" charset="0"/>
                <a:cs typeface="Times New Roman" pitchFamily="18" charset="0"/>
              </a:rPr>
              <a:t>P. </a:t>
            </a:r>
            <a:r>
              <a:rPr lang="en-IN" sz="2000" dirty="0" err="1" smtClean="0">
                <a:solidFill>
                  <a:schemeClr val="tx1"/>
                </a:solidFill>
                <a:latin typeface="Times New Roman" pitchFamily="18" charset="0"/>
                <a:cs typeface="Times New Roman" pitchFamily="18" charset="0"/>
              </a:rPr>
              <a:t>Priyanka</a:t>
            </a:r>
            <a:r>
              <a:rPr lang="en-IN" sz="2000" dirty="0" smtClean="0">
                <a:solidFill>
                  <a:schemeClr val="tx1"/>
                </a:solidFill>
                <a:latin typeface="Times New Roman" pitchFamily="18" charset="0"/>
                <a:cs typeface="Times New Roman" pitchFamily="18" charset="0"/>
              </a:rPr>
              <a:t>          - 18255A0519</a:t>
            </a:r>
          </a:p>
          <a:p>
            <a:pPr algn="l"/>
            <a:endParaRPr lang="en-IN" dirty="0"/>
          </a:p>
        </p:txBody>
      </p:sp>
    </p:spTree>
    <p:extLst>
      <p:ext uri="{BB962C8B-B14F-4D97-AF65-F5344CB8AC3E}">
        <p14:creationId xmlns:p14="http://schemas.microsoft.com/office/powerpoint/2010/main" val="3598380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IN" dirty="0" smtClean="0">
                <a:latin typeface="Times New Roman" pitchFamily="18" charset="0"/>
                <a:cs typeface="Times New Roman" pitchFamily="18" charset="0"/>
              </a:rPr>
              <a:t>Implementing </a:t>
            </a:r>
            <a:r>
              <a:rPr lang="en-US" dirty="0" smtClean="0">
                <a:latin typeface="Times New Roman" pitchFamily="18" charset="0"/>
                <a:cs typeface="Times New Roman" pitchFamily="18" charset="0"/>
              </a:rPr>
              <a:t>underwater image enhancement algorithm based on an Integrated Color Model (ICM).</a:t>
            </a:r>
          </a:p>
          <a:p>
            <a:pPr algn="just"/>
            <a:r>
              <a:rPr lang="en-US" dirty="0" smtClean="0">
                <a:latin typeface="Times New Roman" pitchFamily="18" charset="0"/>
                <a:cs typeface="Times New Roman" pitchFamily="18" charset="0"/>
              </a:rPr>
              <a:t>Usage of Rayleigh Distribution for image enhancement.</a:t>
            </a:r>
          </a:p>
          <a:p>
            <a:pPr algn="just"/>
            <a:r>
              <a:rPr lang="en-US" dirty="0" smtClean="0">
                <a:latin typeface="Times New Roman" pitchFamily="18" charset="0"/>
                <a:cs typeface="Times New Roman" pitchFamily="18" charset="0"/>
              </a:rPr>
              <a:t>Comparing and analyzing the results produced by the above algorithms</a:t>
            </a:r>
            <a:r>
              <a:rPr lang="en-US" dirty="0" smtClean="0"/>
              <a:t>.</a:t>
            </a:r>
            <a:endParaRPr lang="en-IN" dirty="0"/>
          </a:p>
        </p:txBody>
      </p:sp>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OBJECTIVES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04029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a:bodyPr>
          <a:lstStyle/>
          <a:p>
            <a:endParaRPr lang="en-IN"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Many different algorithms are available to be used currently.</a:t>
            </a:r>
          </a:p>
          <a:p>
            <a:pPr algn="just"/>
            <a:r>
              <a:rPr lang="en-IN" dirty="0" smtClean="0">
                <a:latin typeface="Times New Roman" pitchFamily="18" charset="0"/>
                <a:cs typeface="Times New Roman" pitchFamily="18" charset="0"/>
              </a:rPr>
              <a:t>We use the UCM(Unsupervised Colour Correction) based approach:</a:t>
            </a:r>
          </a:p>
          <a:p>
            <a:pPr algn="just"/>
            <a:r>
              <a:rPr lang="en-IN" dirty="0" smtClean="0">
                <a:latin typeface="Times New Roman" pitchFamily="18" charset="0"/>
                <a:cs typeface="Times New Roman" pitchFamily="18" charset="0"/>
              </a:rPr>
              <a:t>It can be done in the following 4 steps:</a:t>
            </a:r>
          </a:p>
          <a:p>
            <a:pPr marL="0" indent="0" algn="just">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1) RGB equalisation</a:t>
            </a:r>
          </a:p>
          <a:p>
            <a:pPr marL="0" indent="0" algn="just">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2) Stretching</a:t>
            </a:r>
          </a:p>
          <a:p>
            <a:pPr marL="0" indent="0" algn="just">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3)HSV Stretching</a:t>
            </a:r>
          </a:p>
          <a:p>
            <a:pPr marL="0" indent="0" algn="just">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4)Scene Radiance</a:t>
            </a:r>
            <a:endParaRPr lang="en-IN" dirty="0">
              <a:latin typeface="Times New Roman" pitchFamily="18" charset="0"/>
              <a:cs typeface="Times New Roman" pitchFamily="18" charset="0"/>
            </a:endParaRPr>
          </a:p>
        </p:txBody>
      </p:sp>
      <p:sp>
        <p:nvSpPr>
          <p:cNvPr id="2" name="Title 1"/>
          <p:cNvSpPr>
            <a:spLocks noGrp="1"/>
          </p:cNvSpPr>
          <p:nvPr>
            <p:ph type="title"/>
          </p:nvPr>
        </p:nvSpPr>
        <p:spPr>
          <a:xfrm>
            <a:off x="457200" y="274638"/>
            <a:ext cx="8229600" cy="868362"/>
          </a:xfrm>
        </p:spPr>
        <p:txBody>
          <a:bodyPr/>
          <a:lstStyle/>
          <a:p>
            <a:r>
              <a:rPr lang="en-IN" dirty="0" smtClean="0">
                <a:latin typeface="Times New Roman" pitchFamily="18" charset="0"/>
                <a:cs typeface="Times New Roman" pitchFamily="18" charset="0"/>
              </a:rPr>
              <a:t>METHODOLOGY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922829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76400"/>
            <a:ext cx="8000999" cy="4449763"/>
          </a:xfrm>
        </p:spPr>
        <p:txBody>
          <a:bodyPr/>
          <a:lstStyle/>
          <a:p>
            <a:pPr marL="0" indent="0" algn="just">
              <a:buNone/>
            </a:pPr>
            <a:r>
              <a:rPr lang="en-US" dirty="0">
                <a:latin typeface="Times New Roman" pitchFamily="18" charset="0"/>
                <a:cs typeface="Times New Roman" pitchFamily="18" charset="0"/>
              </a:rPr>
              <a:t>UCM is based on three steps and each step is playing an important role to enhance the underwater images as briefly described </a:t>
            </a:r>
            <a:r>
              <a:rPr lang="en-US" dirty="0" smtClean="0">
                <a:latin typeface="Times New Roman" pitchFamily="18" charset="0"/>
                <a:cs typeface="Times New Roman" pitchFamily="18" charset="0"/>
              </a:rPr>
              <a:t>below:</a:t>
            </a:r>
            <a:endParaRPr lang="en-US" dirty="0" smtClean="0"/>
          </a:p>
          <a:p>
            <a:r>
              <a:rPr lang="en-US" dirty="0" smtClean="0">
                <a:latin typeface="Times New Roman" pitchFamily="18" charset="0"/>
                <a:cs typeface="Times New Roman" pitchFamily="18" charset="0"/>
              </a:rPr>
              <a:t>To </a:t>
            </a:r>
            <a:r>
              <a:rPr lang="en-US" dirty="0">
                <a:latin typeface="Times New Roman" pitchFamily="18" charset="0"/>
                <a:cs typeface="Times New Roman" pitchFamily="18" charset="0"/>
              </a:rPr>
              <a:t>make the image </a:t>
            </a:r>
            <a:r>
              <a:rPr lang="en-US" dirty="0" smtClean="0">
                <a:latin typeface="Times New Roman" pitchFamily="18" charset="0"/>
                <a:cs typeface="Times New Roman" pitchFamily="18" charset="0"/>
              </a:rPr>
              <a:t>balanced.</a:t>
            </a:r>
          </a:p>
          <a:p>
            <a:r>
              <a:rPr lang="en-US" dirty="0">
                <a:latin typeface="Times New Roman" pitchFamily="18" charset="0"/>
                <a:cs typeface="Times New Roman" pitchFamily="18" charset="0"/>
              </a:rPr>
              <a:t>To remove the </a:t>
            </a:r>
            <a:r>
              <a:rPr lang="en-US" dirty="0" smtClean="0">
                <a:latin typeface="Times New Roman" pitchFamily="18" charset="0"/>
                <a:cs typeface="Times New Roman" pitchFamily="18" charset="0"/>
              </a:rPr>
              <a:t>color cast.</a:t>
            </a:r>
          </a:p>
          <a:p>
            <a:r>
              <a:rPr lang="en-US" dirty="0">
                <a:latin typeface="Times New Roman" pitchFamily="18" charset="0"/>
                <a:cs typeface="Times New Roman" pitchFamily="18" charset="0"/>
              </a:rPr>
              <a:t>To improve the illumination and true </a:t>
            </a:r>
            <a:r>
              <a:rPr lang="en-US" dirty="0" smtClean="0">
                <a:latin typeface="Times New Roman" pitchFamily="18" charset="0"/>
                <a:cs typeface="Times New Roman" pitchFamily="18" charset="0"/>
              </a:rPr>
              <a:t>color.</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noAutofit/>
          </a:bodyPr>
          <a:lstStyle/>
          <a:p>
            <a:r>
              <a:rPr lang="en-IN" sz="4000" dirty="0" smtClean="0">
                <a:latin typeface="Times New Roman" pitchFamily="18" charset="0"/>
                <a:cs typeface="Times New Roman" pitchFamily="18" charset="0"/>
              </a:rPr>
              <a:t>Steps in UCM</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2328707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534400" cy="5029200"/>
          </a:xfrm>
        </p:spPr>
        <p:txBody>
          <a:bodyPr>
            <a:normAutofit/>
          </a:bodyPr>
          <a:lstStyle/>
          <a:p>
            <a:pPr marL="514350" indent="-514350" algn="just">
              <a:buNone/>
            </a:pPr>
            <a:endParaRPr lang="en-IN" sz="3000" dirty="0" smtClean="0">
              <a:latin typeface="Times New Roman" pitchFamily="18" charset="0"/>
              <a:cs typeface="Times New Roman" pitchFamily="18" charset="0"/>
            </a:endParaRPr>
          </a:p>
          <a:p>
            <a:pPr marL="514350" indent="-514350" algn="just">
              <a:buNone/>
            </a:pPr>
            <a:r>
              <a:rPr lang="en-IN" dirty="0" smtClean="0">
                <a:latin typeface="Times New Roman" pitchFamily="18" charset="0"/>
                <a:cs typeface="Times New Roman" pitchFamily="18" charset="0"/>
              </a:rPr>
              <a:t>1.RGB equalisation</a:t>
            </a:r>
            <a:endParaRPr lang="en-IN" dirty="0">
              <a:latin typeface="Times New Roman" pitchFamily="18" charset="0"/>
              <a:cs typeface="Times New Roman" pitchFamily="18" charset="0"/>
            </a:endParaRPr>
          </a:p>
          <a:p>
            <a:pPr marL="514350" indent="-514350" algn="just">
              <a:buNone/>
            </a:pP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dirty="0" smtClean="0">
                <a:latin typeface="Times New Roman" pitchFamily="18" charset="0"/>
                <a:cs typeface="Times New Roman" pitchFamily="18" charset="0"/>
              </a:rPr>
              <a:t>an be done with HE. Obtaining a histogram of pixel values and adjusting them to produce better quality images. Helps in improving contrast.</a:t>
            </a:r>
          </a:p>
          <a:p>
            <a:pPr marL="457200" lvl="1" indent="0" algn="just">
              <a:buFontTx/>
              <a:buChar char="-"/>
            </a:pPr>
            <a:endParaRPr lang="en-US" sz="2400" dirty="0" smtClean="0">
              <a:latin typeface="Times New Roman" pitchFamily="18" charset="0"/>
              <a:cs typeface="Times New Roman" pitchFamily="18" charset="0"/>
            </a:endParaRPr>
          </a:p>
          <a:p>
            <a:pPr marL="0" indent="0" algn="just">
              <a:buNone/>
            </a:pPr>
            <a:r>
              <a:rPr lang="en-IN"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Contrast stretching                                                                                      </a:t>
            </a:r>
          </a:p>
          <a:p>
            <a:pPr marL="0" indent="0" algn="just">
              <a:buNone/>
            </a:pPr>
            <a:r>
              <a:rPr lang="en-US" dirty="0" smtClean="0">
                <a:latin typeface="Times New Roman" pitchFamily="18" charset="0"/>
                <a:cs typeface="Times New Roman" pitchFamily="18" charset="0"/>
              </a:rPr>
              <a:t>	-(often called normalization) is a simple image enhancement technique that attempts to improve the contrast in an image by 'stretching' the range of intensity values it contains to span a desired range of values, the full range of pixel values that the image type concerned allows</a:t>
            </a:r>
            <a:endParaRPr lang="en-US" dirty="0">
              <a:latin typeface="Times New Roman" pitchFamily="18" charset="0"/>
              <a:cs typeface="Times New Roman" pitchFamily="18" charset="0"/>
            </a:endParaRPr>
          </a:p>
          <a:p>
            <a:pPr marL="457200" lvl="1" indent="0" algn="just">
              <a:buNone/>
            </a:pPr>
            <a:endParaRPr lang="en-IN" dirty="0" smtClean="0"/>
          </a:p>
        </p:txBody>
      </p:sp>
      <p:sp>
        <p:nvSpPr>
          <p:cNvPr id="2" name="Title 1"/>
          <p:cNvSpPr>
            <a:spLocks noGrp="1"/>
          </p:cNvSpPr>
          <p:nvPr>
            <p:ph type="title"/>
          </p:nvPr>
        </p:nvSpPr>
        <p:spPr/>
        <p:txBody>
          <a:bodyPr>
            <a:normAutofit/>
          </a:bodyPr>
          <a:lstStyle/>
          <a:p>
            <a:r>
              <a:rPr lang="en-IN" sz="4000" dirty="0" smtClean="0">
                <a:latin typeface="Times New Roman" pitchFamily="18" charset="0"/>
                <a:cs typeface="Times New Roman" pitchFamily="18" charset="0"/>
              </a:rPr>
              <a:t>Steps in UCM</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239869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752600"/>
            <a:ext cx="7408333" cy="4373563"/>
          </a:xfrm>
        </p:spPr>
        <p:txBody>
          <a:bodyPr>
            <a:noAutofit/>
          </a:bodyPr>
          <a:lstStyle/>
          <a:p>
            <a:pPr marL="0" indent="0" algn="just">
              <a:buNone/>
            </a:pPr>
            <a:r>
              <a:rPr lang="en-US" dirty="0" smtClean="0">
                <a:latin typeface="Times New Roman" pitchFamily="18" charset="0"/>
                <a:cs typeface="Times New Roman" pitchFamily="18" charset="0"/>
              </a:rPr>
              <a:t>3. HSV     </a:t>
            </a:r>
          </a:p>
          <a:p>
            <a:pPr marL="0" indent="0" algn="just">
              <a:buNone/>
            </a:pPr>
            <a:r>
              <a:rPr lang="en-US" dirty="0" smtClean="0">
                <a:latin typeface="Times New Roman" pitchFamily="18" charset="0"/>
                <a:cs typeface="Times New Roman" pitchFamily="18" charset="0"/>
              </a:rPr>
              <a:t>	-The Stretch Contrast  HSV command does the same thing as the Stretch Contrast command, except that it works in HSV color space, rather than RGB color space, and it preserves the Hue. Thus, it independently stretches the ranges of the Hue, Saturation and Value components of the colors. Occasionally the results are good, often they are a bit odd. “Stretch Contrast HSV” operates on layers from RGB and Indexed images. If the image is Gray Scale, the menu entry is insensitive and grayed out.</a:t>
            </a:r>
            <a:endParaRPr lang="en-IN"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r>
              <a:rPr lang="en-IN" sz="4000" dirty="0" smtClean="0">
                <a:latin typeface="Times New Roman" pitchFamily="18" charset="0"/>
                <a:cs typeface="Times New Roman" pitchFamily="18" charset="0"/>
              </a:rPr>
              <a:t>Steps in UCM</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724353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Times New Roman" pitchFamily="18" charset="0"/>
                <a:cs typeface="Times New Roman" pitchFamily="18" charset="0"/>
              </a:rPr>
              <a:t>The main reason why UCM method has been able to effectively enhance the image is that it takes into account the image’s properties and enhances the image based on its characteristics rather than on static </a:t>
            </a:r>
            <a:r>
              <a:rPr lang="en-US" dirty="0" smtClean="0">
                <a:latin typeface="Times New Roman" pitchFamily="18" charset="0"/>
                <a:cs typeface="Times New Roman" pitchFamily="18" charset="0"/>
              </a:rPr>
              <a:t>criteria in other algorithms like ICM, CLAHE.</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IN" dirty="0" smtClean="0">
                <a:latin typeface="Times New Roman" pitchFamily="18" charset="0"/>
                <a:cs typeface="Times New Roman" pitchFamily="18" charset="0"/>
              </a:rPr>
              <a:t>Why UCM than any other method?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834378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524000"/>
            <a:ext cx="7408333" cy="4602163"/>
          </a:xfrm>
        </p:spPr>
        <p:txBody>
          <a:bodyPr/>
          <a:lstStyle/>
          <a:p>
            <a:pPr algn="just"/>
            <a:r>
              <a:rPr lang="en-IN" dirty="0" smtClean="0">
                <a:latin typeface="Times New Roman" pitchFamily="18" charset="0"/>
                <a:cs typeface="Times New Roman" pitchFamily="18" charset="0"/>
              </a:rPr>
              <a:t>The accuracy of the image can assessed only if the original image without water is available so that the results produced can be compared.</a:t>
            </a:r>
          </a:p>
          <a:p>
            <a:pPr algn="just"/>
            <a:r>
              <a:rPr lang="en-IN" dirty="0" smtClean="0">
                <a:latin typeface="Times New Roman" pitchFamily="18" charset="0"/>
                <a:cs typeface="Times New Roman" pitchFamily="18" charset="0"/>
              </a:rPr>
              <a:t>File Size, Pixel values.</a:t>
            </a:r>
          </a:p>
          <a:p>
            <a:pPr algn="just"/>
            <a:r>
              <a:rPr lang="en-IN" dirty="0" smtClean="0">
                <a:latin typeface="Times New Roman" pitchFamily="18" charset="0"/>
                <a:cs typeface="Times New Roman" pitchFamily="18" charset="0"/>
              </a:rPr>
              <a:t>Edges detected.</a:t>
            </a:r>
          </a:p>
          <a:p>
            <a:endParaRPr lang="en-IN" dirty="0"/>
          </a:p>
        </p:txBody>
      </p:sp>
      <p:sp>
        <p:nvSpPr>
          <p:cNvPr id="3" name="Title 2"/>
          <p:cNvSpPr>
            <a:spLocks noGrp="1"/>
          </p:cNvSpPr>
          <p:nvPr>
            <p:ph type="title"/>
          </p:nvPr>
        </p:nvSpPr>
        <p:spPr/>
        <p:txBody>
          <a:bodyPr>
            <a:normAutofit/>
          </a:bodyPr>
          <a:lstStyle/>
          <a:p>
            <a:r>
              <a:rPr lang="en-IN" sz="4000" dirty="0" smtClean="0">
                <a:latin typeface="Times New Roman" pitchFamily="18" charset="0"/>
                <a:cs typeface="Times New Roman" pitchFamily="18" charset="0"/>
              </a:rPr>
              <a:t>Analysis</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3555925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Times New Roman" pitchFamily="18" charset="0"/>
                <a:cs typeface="Times New Roman" pitchFamily="18" charset="0"/>
              </a:rPr>
              <a:t>Larger images or higher resolution images, generally have larger file sizes. However, two images of the same size or resolution, are not always the same file size. The number of colors and the variation of those colors impacts file size</a:t>
            </a:r>
            <a:r>
              <a:rPr lang="en-US" dirty="0" smtClean="0">
                <a:latin typeface="Times New Roman" pitchFamily="18" charset="0"/>
                <a:cs typeface="Times New Roman" pitchFamily="18" charset="0"/>
              </a:rPr>
              <a:t>.</a:t>
            </a:r>
          </a:p>
          <a:p>
            <a:pPr marL="1874520" lvl="6" indent="0" algn="just">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-Prof</a:t>
            </a:r>
            <a:r>
              <a:rPr lang="en-IN" dirty="0">
                <a:latin typeface="Times New Roman" pitchFamily="18" charset="0"/>
                <a:cs typeface="Times New Roman" pitchFamily="18" charset="0"/>
              </a:rPr>
              <a:t>. </a:t>
            </a:r>
            <a:r>
              <a:rPr lang="en-IN" dirty="0" err="1" smtClean="0">
                <a:latin typeface="Times New Roman" pitchFamily="18" charset="0"/>
                <a:cs typeface="Times New Roman" pitchFamily="18" charset="0"/>
              </a:rPr>
              <a:t>Neeraj</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Bhargava</a:t>
            </a:r>
            <a:endParaRPr lang="en-IN" dirty="0" smtClean="0">
              <a:latin typeface="Times New Roman" pitchFamily="18" charset="0"/>
              <a:cs typeface="Times New Roman" pitchFamily="18" charset="0"/>
            </a:endParaRPr>
          </a:p>
          <a:p>
            <a:pPr marL="1874520" lvl="6" indent="0" algn="r">
              <a:buNone/>
            </a:pPr>
            <a:r>
              <a:rPr lang="en-US" dirty="0">
                <a:solidFill>
                  <a:schemeClr val="tx1">
                    <a:lumMod val="85000"/>
                    <a:lumOff val="15000"/>
                  </a:schemeClr>
                </a:solidFill>
                <a:latin typeface="Times New Roman" pitchFamily="18" charset="0"/>
                <a:cs typeface="Times New Roman" pitchFamily="18" charset="0"/>
                <a:hlinkClick r:id="rId2"/>
              </a:rPr>
              <a:t>A Practical Approach for Image Processing &amp; Computer Vision In MATLAB</a:t>
            </a:r>
          </a:p>
          <a:p>
            <a:pPr marL="1874520" lvl="6" indent="0" algn="just">
              <a:buNone/>
            </a:pP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IN" dirty="0" smtClean="0"/>
              <a:t>Discussion of results</a:t>
            </a:r>
            <a:endParaRPr lang="en-IN" dirty="0"/>
          </a:p>
        </p:txBody>
      </p:sp>
    </p:spTree>
    <p:extLst>
      <p:ext uri="{BB962C8B-B14F-4D97-AF65-F5344CB8AC3E}">
        <p14:creationId xmlns:p14="http://schemas.microsoft.com/office/powerpoint/2010/main" val="2024900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IN" dirty="0"/>
          </a:p>
        </p:txBody>
      </p:sp>
      <p:sp>
        <p:nvSpPr>
          <p:cNvPr id="3" name="Title 2"/>
          <p:cNvSpPr>
            <a:spLocks noGrp="1"/>
          </p:cNvSpPr>
          <p:nvPr>
            <p:ph type="title"/>
          </p:nvPr>
        </p:nvSpPr>
        <p:spPr>
          <a:xfrm>
            <a:off x="5715000" y="457200"/>
            <a:ext cx="3200400" cy="1600200"/>
          </a:xfrm>
        </p:spPr>
        <p:txBody>
          <a:bodyPr/>
          <a:lstStyle/>
          <a:p>
            <a:pPr algn="ctr"/>
            <a:r>
              <a:rPr lang="en-IN" dirty="0" smtClean="0"/>
              <a:t>Original Image</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8060" y="2117509"/>
            <a:ext cx="2466340" cy="329269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1000"/>
            <a:ext cx="4800600" cy="30105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429000"/>
            <a:ext cx="4640530" cy="1981200"/>
          </a:xfrm>
          <a:prstGeom prst="rect">
            <a:avLst/>
          </a:prstGeom>
        </p:spPr>
      </p:pic>
    </p:spTree>
    <p:extLst>
      <p:ext uri="{BB962C8B-B14F-4D97-AF65-F5344CB8AC3E}">
        <p14:creationId xmlns:p14="http://schemas.microsoft.com/office/powerpoint/2010/main" val="3544409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IN" dirty="0"/>
          </a:p>
        </p:txBody>
      </p:sp>
      <p:sp>
        <p:nvSpPr>
          <p:cNvPr id="3" name="Title 2"/>
          <p:cNvSpPr>
            <a:spLocks noGrp="1"/>
          </p:cNvSpPr>
          <p:nvPr>
            <p:ph type="title"/>
          </p:nvPr>
        </p:nvSpPr>
        <p:spPr>
          <a:xfrm>
            <a:off x="5334000" y="1066800"/>
            <a:ext cx="3352800" cy="1252728"/>
          </a:xfrm>
        </p:spPr>
        <p:txBody>
          <a:bodyPr/>
          <a:lstStyle/>
          <a:p>
            <a:pPr algn="ctr"/>
            <a:r>
              <a:rPr lang="en-IN" dirty="0" smtClean="0"/>
              <a:t>Integrated Color Model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2362200"/>
            <a:ext cx="2593340" cy="346224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1" y="381000"/>
            <a:ext cx="5181600" cy="29657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1" y="3505200"/>
            <a:ext cx="4320000" cy="2082606"/>
          </a:xfrm>
          <a:prstGeom prst="rect">
            <a:avLst/>
          </a:prstGeom>
        </p:spPr>
      </p:pic>
    </p:spTree>
    <p:extLst>
      <p:ext uri="{BB962C8B-B14F-4D97-AF65-F5344CB8AC3E}">
        <p14:creationId xmlns:p14="http://schemas.microsoft.com/office/powerpoint/2010/main" val="369453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Times New Roman" pitchFamily="18" charset="0"/>
                <a:cs typeface="Times New Roman" pitchFamily="18" charset="0"/>
              </a:rPr>
              <a:t>INTRODUCTION</a:t>
            </a:r>
            <a:endParaRPr lang="en-IN" sz="4000" dirty="0">
              <a:latin typeface="Times New Roman" pitchFamily="18" charset="0"/>
              <a:cs typeface="Times New Roman" pitchFamily="18" charset="0"/>
            </a:endParaRPr>
          </a:p>
        </p:txBody>
      </p:sp>
      <p:sp>
        <p:nvSpPr>
          <p:cNvPr id="3" name="Content Placeholder 2"/>
          <p:cNvSpPr>
            <a:spLocks noGrp="1"/>
          </p:cNvSpPr>
          <p:nvPr>
            <p:ph sz="quarter" idx="13"/>
          </p:nvPr>
        </p:nvSpPr>
        <p:spPr/>
        <p:txBody>
          <a:bodyPr>
            <a:normAutofit fontScale="92500" lnSpcReduction="10000"/>
          </a:bodyPr>
          <a:lstStyle/>
          <a:p>
            <a:pPr marL="0" indent="0" algn="just">
              <a:buNone/>
            </a:pPr>
            <a:r>
              <a:rPr lang="en-US" sz="3200" dirty="0">
                <a:latin typeface="Times New Roman" pitchFamily="18" charset="0"/>
                <a:cs typeface="Times New Roman" pitchFamily="18" charset="0"/>
              </a:rPr>
              <a:t>Underwater images play a key role in ocean exploration but often suffer from severe quality degradation due to light absorption and scattering in water medium.</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pic>
        <p:nvPicPr>
          <p:cNvPr id="4098" name="Picture 2"/>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034776" y="2679700"/>
            <a:ext cx="3043197" cy="3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3277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IN" dirty="0"/>
          </a:p>
        </p:txBody>
      </p:sp>
      <p:sp>
        <p:nvSpPr>
          <p:cNvPr id="3" name="Title 2"/>
          <p:cNvSpPr>
            <a:spLocks noGrp="1"/>
          </p:cNvSpPr>
          <p:nvPr>
            <p:ph type="title"/>
          </p:nvPr>
        </p:nvSpPr>
        <p:spPr>
          <a:xfrm>
            <a:off x="5257800" y="685800"/>
            <a:ext cx="3352800" cy="1252728"/>
          </a:xfrm>
        </p:spPr>
        <p:txBody>
          <a:bodyPr/>
          <a:lstStyle/>
          <a:p>
            <a:pPr algn="ctr"/>
            <a:r>
              <a:rPr lang="en-IN" sz="2400" dirty="0" smtClean="0"/>
              <a:t>         </a:t>
            </a:r>
            <a:r>
              <a:rPr lang="en-IN" sz="2400" dirty="0"/>
              <a:t>Contrast </a:t>
            </a:r>
            <a:r>
              <a:rPr lang="en-IN" sz="2400" dirty="0" smtClean="0"/>
              <a:t>Limited </a:t>
            </a:r>
            <a:r>
              <a:rPr lang="en-IN" sz="2400" dirty="0"/>
              <a:t>Adaptive histogram </a:t>
            </a:r>
            <a:r>
              <a:rPr lang="en-IN" sz="2400" dirty="0" smtClean="0"/>
              <a:t>equalization (CLAHE)</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1541" y="2133600"/>
            <a:ext cx="2650459" cy="3538499"/>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04800"/>
            <a:ext cx="5181600" cy="2971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429000"/>
            <a:ext cx="4320000" cy="2220000"/>
          </a:xfrm>
          <a:prstGeom prst="rect">
            <a:avLst/>
          </a:prstGeom>
        </p:spPr>
      </p:pic>
    </p:spTree>
    <p:extLst>
      <p:ext uri="{BB962C8B-B14F-4D97-AF65-F5344CB8AC3E}">
        <p14:creationId xmlns:p14="http://schemas.microsoft.com/office/powerpoint/2010/main" val="3143984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IN" dirty="0"/>
          </a:p>
        </p:txBody>
      </p:sp>
      <p:sp>
        <p:nvSpPr>
          <p:cNvPr id="3" name="Title 2"/>
          <p:cNvSpPr>
            <a:spLocks noGrp="1"/>
          </p:cNvSpPr>
          <p:nvPr>
            <p:ph type="title"/>
          </p:nvPr>
        </p:nvSpPr>
        <p:spPr>
          <a:xfrm>
            <a:off x="5791200" y="1063859"/>
            <a:ext cx="3352800" cy="1252728"/>
          </a:xfrm>
        </p:spPr>
        <p:txBody>
          <a:bodyPr/>
          <a:lstStyle/>
          <a:p>
            <a:r>
              <a:rPr lang="en-IN" dirty="0" smtClean="0"/>
              <a:t>Rayleigh Distribution</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2286000"/>
            <a:ext cx="2520000" cy="336432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33400"/>
            <a:ext cx="5210428" cy="27155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1" y="3505200"/>
            <a:ext cx="5210428" cy="2286000"/>
          </a:xfrm>
          <a:prstGeom prst="rect">
            <a:avLst/>
          </a:prstGeom>
        </p:spPr>
      </p:pic>
    </p:spTree>
    <p:extLst>
      <p:ext uri="{BB962C8B-B14F-4D97-AF65-F5344CB8AC3E}">
        <p14:creationId xmlns:p14="http://schemas.microsoft.com/office/powerpoint/2010/main" val="2353413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endParaRPr lang="en-IN" dirty="0"/>
          </a:p>
        </p:txBody>
      </p:sp>
      <p:sp>
        <p:nvSpPr>
          <p:cNvPr id="3" name="Title 2"/>
          <p:cNvSpPr>
            <a:spLocks noGrp="1"/>
          </p:cNvSpPr>
          <p:nvPr>
            <p:ph type="title"/>
          </p:nvPr>
        </p:nvSpPr>
        <p:spPr>
          <a:xfrm>
            <a:off x="6019800" y="304800"/>
            <a:ext cx="2895600" cy="2014728"/>
          </a:xfrm>
        </p:spPr>
        <p:txBody>
          <a:bodyPr/>
          <a:lstStyle/>
          <a:p>
            <a:pPr algn="ctr"/>
            <a:r>
              <a:rPr lang="en-IN" dirty="0" smtClean="0"/>
              <a:t>Unsupervised Color Correction Method</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438400"/>
            <a:ext cx="2520000" cy="336432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4800"/>
            <a:ext cx="5646909" cy="33454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3692602"/>
            <a:ext cx="5012267" cy="1869861"/>
          </a:xfrm>
          <a:prstGeom prst="rect">
            <a:avLst/>
          </a:prstGeom>
        </p:spPr>
      </p:pic>
    </p:spTree>
    <p:extLst>
      <p:ext uri="{BB962C8B-B14F-4D97-AF65-F5344CB8AC3E}">
        <p14:creationId xmlns:p14="http://schemas.microsoft.com/office/powerpoint/2010/main" val="789085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Times New Roman" pitchFamily="18" charset="0"/>
                <a:cs typeface="Times New Roman" pitchFamily="18" charset="0"/>
              </a:rPr>
              <a:t>Several researchers have used edge detection method in order to evaluate the performances of their methods based on number of edges found in the </a:t>
            </a:r>
            <a:r>
              <a:rPr lang="en-US" dirty="0" smtClean="0">
                <a:latin typeface="Times New Roman" pitchFamily="18" charset="0"/>
                <a:cs typeface="Times New Roman" pitchFamily="18" charset="0"/>
              </a:rPr>
              <a:t>image.</a:t>
            </a:r>
          </a:p>
          <a:p>
            <a:pPr algn="just"/>
            <a:r>
              <a:rPr lang="en-US" dirty="0" smtClean="0">
                <a:latin typeface="Times New Roman" pitchFamily="18" charset="0"/>
                <a:cs typeface="Times New Roman" pitchFamily="18" charset="0"/>
              </a:rPr>
              <a:t>We have used the Canny edge detection algorithm to detect the edges.</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IN" dirty="0" smtClean="0"/>
              <a:t>Edge Detection</a:t>
            </a:r>
            <a:endParaRPr lang="en-IN" dirty="0"/>
          </a:p>
        </p:txBody>
      </p:sp>
    </p:spTree>
    <p:extLst>
      <p:ext uri="{BB962C8B-B14F-4D97-AF65-F5344CB8AC3E}">
        <p14:creationId xmlns:p14="http://schemas.microsoft.com/office/powerpoint/2010/main" val="2843213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IN" dirty="0" smtClean="0">
                <a:latin typeface="Times New Roman" pitchFamily="18" charset="0"/>
                <a:cs typeface="Times New Roman" pitchFamily="18" charset="0"/>
              </a:rPr>
              <a:t>The images in the next slide contain original images and output images produced by Canny edge detection algorithm.</a:t>
            </a:r>
          </a:p>
          <a:p>
            <a:pPr algn="just"/>
            <a:r>
              <a:rPr lang="en-IN" dirty="0" smtClean="0">
                <a:latin typeface="Times New Roman" pitchFamily="18" charset="0"/>
                <a:cs typeface="Times New Roman" pitchFamily="18" charset="0"/>
              </a:rPr>
              <a:t>1) is the original Image.</a:t>
            </a:r>
          </a:p>
          <a:p>
            <a:pPr algn="just"/>
            <a:r>
              <a:rPr lang="en-IN" dirty="0" smtClean="0">
                <a:latin typeface="Times New Roman" pitchFamily="18" charset="0"/>
                <a:cs typeface="Times New Roman" pitchFamily="18" charset="0"/>
              </a:rPr>
              <a:t>2) is the UCM enhanced image.</a:t>
            </a:r>
          </a:p>
          <a:p>
            <a:pPr algn="just"/>
            <a:r>
              <a:rPr lang="en-IN" dirty="0" smtClean="0">
                <a:latin typeface="Times New Roman" pitchFamily="18" charset="0"/>
                <a:cs typeface="Times New Roman" pitchFamily="18" charset="0"/>
              </a:rPr>
              <a:t>3) are the edges detected form Original image.</a:t>
            </a:r>
          </a:p>
          <a:p>
            <a:pPr algn="just"/>
            <a:r>
              <a:rPr lang="en-IN" dirty="0" smtClean="0">
                <a:latin typeface="Times New Roman" pitchFamily="18" charset="0"/>
                <a:cs typeface="Times New Roman" pitchFamily="18" charset="0"/>
              </a:rPr>
              <a:t>4) are the edges detected from UCM enhanced image.</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normAutofit fontScale="90000"/>
          </a:bodyPr>
          <a:lstStyle/>
          <a:p>
            <a:r>
              <a:rPr lang="en-IN" dirty="0" smtClean="0"/>
              <a:t>Edge detection using Canny Edge detection Algorithm</a:t>
            </a:r>
            <a:endParaRPr lang="en-IN" dirty="0"/>
          </a:p>
        </p:txBody>
      </p:sp>
    </p:spTree>
    <p:extLst>
      <p:ext uri="{BB962C8B-B14F-4D97-AF65-F5344CB8AC3E}">
        <p14:creationId xmlns:p14="http://schemas.microsoft.com/office/powerpoint/2010/main" val="26963695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81000"/>
            <a:ext cx="3556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81001"/>
            <a:ext cx="3810000" cy="2667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352800"/>
            <a:ext cx="3479800" cy="26098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000" y="3276600"/>
            <a:ext cx="3784600" cy="2667000"/>
          </a:xfrm>
          <a:prstGeom prst="rect">
            <a:avLst/>
          </a:prstGeom>
        </p:spPr>
      </p:pic>
      <p:sp>
        <p:nvSpPr>
          <p:cNvPr id="6" name="TextBox 5"/>
          <p:cNvSpPr txBox="1"/>
          <p:nvPr/>
        </p:nvSpPr>
        <p:spPr>
          <a:xfrm>
            <a:off x="-20885" y="76200"/>
            <a:ext cx="346570" cy="369332"/>
          </a:xfrm>
          <a:prstGeom prst="rect">
            <a:avLst/>
          </a:prstGeom>
          <a:noFill/>
        </p:spPr>
        <p:txBody>
          <a:bodyPr wrap="none" rtlCol="0">
            <a:spAutoFit/>
          </a:bodyPr>
          <a:lstStyle/>
          <a:p>
            <a:r>
              <a:rPr lang="en-IN" dirty="0" smtClean="0"/>
              <a:t>1)</a:t>
            </a:r>
            <a:endParaRPr lang="en-IN" dirty="0"/>
          </a:p>
        </p:txBody>
      </p:sp>
      <p:sp>
        <p:nvSpPr>
          <p:cNvPr id="7" name="TextBox 6"/>
          <p:cNvSpPr txBox="1"/>
          <p:nvPr/>
        </p:nvSpPr>
        <p:spPr>
          <a:xfrm>
            <a:off x="4071180" y="103201"/>
            <a:ext cx="373820" cy="369332"/>
          </a:xfrm>
          <a:prstGeom prst="rect">
            <a:avLst/>
          </a:prstGeom>
          <a:noFill/>
        </p:spPr>
        <p:txBody>
          <a:bodyPr wrap="none" rtlCol="0">
            <a:spAutoFit/>
          </a:bodyPr>
          <a:lstStyle/>
          <a:p>
            <a:r>
              <a:rPr lang="en-IN" dirty="0" smtClean="0"/>
              <a:t>2)</a:t>
            </a:r>
            <a:endParaRPr lang="en-IN" dirty="0"/>
          </a:p>
        </p:txBody>
      </p:sp>
      <p:sp>
        <p:nvSpPr>
          <p:cNvPr id="8" name="TextBox 7"/>
          <p:cNvSpPr txBox="1"/>
          <p:nvPr/>
        </p:nvSpPr>
        <p:spPr>
          <a:xfrm>
            <a:off x="76200" y="3352800"/>
            <a:ext cx="378630" cy="369332"/>
          </a:xfrm>
          <a:prstGeom prst="rect">
            <a:avLst/>
          </a:prstGeom>
          <a:noFill/>
        </p:spPr>
        <p:txBody>
          <a:bodyPr wrap="none" rtlCol="0">
            <a:spAutoFit/>
          </a:bodyPr>
          <a:lstStyle/>
          <a:p>
            <a:r>
              <a:rPr lang="en-IN" dirty="0" smtClean="0"/>
              <a:t>3)</a:t>
            </a:r>
            <a:endParaRPr lang="en-IN" dirty="0"/>
          </a:p>
        </p:txBody>
      </p:sp>
      <p:sp>
        <p:nvSpPr>
          <p:cNvPr id="9" name="TextBox 8"/>
          <p:cNvSpPr txBox="1"/>
          <p:nvPr/>
        </p:nvSpPr>
        <p:spPr>
          <a:xfrm>
            <a:off x="4071180" y="3115733"/>
            <a:ext cx="389850" cy="369332"/>
          </a:xfrm>
          <a:prstGeom prst="rect">
            <a:avLst/>
          </a:prstGeom>
          <a:noFill/>
        </p:spPr>
        <p:txBody>
          <a:bodyPr wrap="none" rtlCol="0">
            <a:spAutoFit/>
          </a:bodyPr>
          <a:lstStyle/>
          <a:p>
            <a:r>
              <a:rPr lang="en-IN" dirty="0" smtClean="0"/>
              <a:t>4)</a:t>
            </a:r>
            <a:endParaRPr lang="en-IN" dirty="0"/>
          </a:p>
        </p:txBody>
      </p:sp>
    </p:spTree>
    <p:extLst>
      <p:ext uri="{BB962C8B-B14F-4D97-AF65-F5344CB8AC3E}">
        <p14:creationId xmlns:p14="http://schemas.microsoft.com/office/powerpoint/2010/main" val="3644897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762" y="1235624"/>
            <a:ext cx="8226038" cy="4890540"/>
          </a:xfrm>
        </p:spPr>
      </p:pic>
      <p:sp>
        <p:nvSpPr>
          <p:cNvPr id="3" name="Title 2"/>
          <p:cNvSpPr>
            <a:spLocks noGrp="1"/>
          </p:cNvSpPr>
          <p:nvPr>
            <p:ph type="title"/>
          </p:nvPr>
        </p:nvSpPr>
        <p:spPr/>
        <p:txBody>
          <a:bodyPr/>
          <a:lstStyle/>
          <a:p>
            <a:r>
              <a:rPr lang="en-IN" dirty="0" smtClean="0"/>
              <a:t>Comparison Table</a:t>
            </a:r>
            <a:endParaRPr lang="en-IN" dirty="0"/>
          </a:p>
        </p:txBody>
      </p:sp>
    </p:spTree>
    <p:extLst>
      <p:ext uri="{BB962C8B-B14F-4D97-AF65-F5344CB8AC3E}">
        <p14:creationId xmlns:p14="http://schemas.microsoft.com/office/powerpoint/2010/main" val="230591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4800"/>
            <a:ext cx="2873115" cy="1752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198" y="333417"/>
            <a:ext cx="2826202" cy="1723983"/>
          </a:xfrm>
          <a:prstGeom prst="rect">
            <a:avLst/>
          </a:prstGeom>
        </p:spPr>
      </p:pic>
      <p:sp>
        <p:nvSpPr>
          <p:cNvPr id="4" name="TextBox 3"/>
          <p:cNvSpPr txBox="1"/>
          <p:nvPr/>
        </p:nvSpPr>
        <p:spPr>
          <a:xfrm>
            <a:off x="7239000" y="2140466"/>
            <a:ext cx="838691" cy="369332"/>
          </a:xfrm>
          <a:prstGeom prst="rect">
            <a:avLst/>
          </a:prstGeom>
          <a:noFill/>
        </p:spPr>
        <p:txBody>
          <a:bodyPr wrap="none" rtlCol="0">
            <a:spAutoFit/>
          </a:bodyPr>
          <a:lstStyle/>
          <a:p>
            <a:r>
              <a:rPr lang="en-IN" dirty="0" smtClean="0"/>
              <a:t>CLAHE</a:t>
            </a:r>
            <a:endParaRPr lang="en-IN" dirty="0"/>
          </a:p>
        </p:txBody>
      </p:sp>
      <p:sp>
        <p:nvSpPr>
          <p:cNvPr id="5" name="TextBox 4"/>
          <p:cNvSpPr txBox="1"/>
          <p:nvPr/>
        </p:nvSpPr>
        <p:spPr>
          <a:xfrm>
            <a:off x="1321267" y="2120331"/>
            <a:ext cx="992579" cy="369332"/>
          </a:xfrm>
          <a:prstGeom prst="rect">
            <a:avLst/>
          </a:prstGeom>
          <a:noFill/>
        </p:spPr>
        <p:txBody>
          <a:bodyPr wrap="none" rtlCol="0">
            <a:spAutoFit/>
          </a:bodyPr>
          <a:lstStyle/>
          <a:p>
            <a:r>
              <a:rPr lang="en-IN" dirty="0" smtClean="0"/>
              <a:t>Original </a:t>
            </a:r>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78" y="4005481"/>
            <a:ext cx="2716237" cy="1656905"/>
          </a:xfrm>
          <a:prstGeom prst="rect">
            <a:avLst/>
          </a:prstGeom>
        </p:spPr>
      </p:pic>
      <p:sp>
        <p:nvSpPr>
          <p:cNvPr id="7" name="TextBox 6"/>
          <p:cNvSpPr txBox="1"/>
          <p:nvPr/>
        </p:nvSpPr>
        <p:spPr>
          <a:xfrm>
            <a:off x="914400" y="5740068"/>
            <a:ext cx="2214068" cy="646331"/>
          </a:xfrm>
          <a:prstGeom prst="rect">
            <a:avLst/>
          </a:prstGeom>
          <a:noFill/>
        </p:spPr>
        <p:txBody>
          <a:bodyPr wrap="none" rtlCol="0">
            <a:spAutoFit/>
          </a:bodyPr>
          <a:lstStyle/>
          <a:p>
            <a:r>
              <a:rPr lang="en-IN" dirty="0" smtClean="0"/>
              <a:t>Rayleigh Distribution</a:t>
            </a:r>
          </a:p>
          <a:p>
            <a:endParaRPr lang="en-IN"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574" y="3974016"/>
            <a:ext cx="2895600" cy="1719834"/>
          </a:xfrm>
          <a:prstGeom prst="rect">
            <a:avLst/>
          </a:prstGeom>
        </p:spPr>
      </p:pic>
      <p:sp>
        <p:nvSpPr>
          <p:cNvPr id="10" name="TextBox 9"/>
          <p:cNvSpPr txBox="1"/>
          <p:nvPr/>
        </p:nvSpPr>
        <p:spPr>
          <a:xfrm>
            <a:off x="7459133" y="5832401"/>
            <a:ext cx="665567" cy="369332"/>
          </a:xfrm>
          <a:prstGeom prst="rect">
            <a:avLst/>
          </a:prstGeom>
          <a:noFill/>
        </p:spPr>
        <p:txBody>
          <a:bodyPr wrap="none" rtlCol="0">
            <a:spAutoFit/>
          </a:bodyPr>
          <a:lstStyle/>
          <a:p>
            <a:r>
              <a:rPr lang="en-IN" dirty="0" smtClean="0"/>
              <a:t>UCM</a:t>
            </a:r>
            <a:endParaRPr lang="en-IN"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075" y="2140466"/>
            <a:ext cx="2904592" cy="1771801"/>
          </a:xfrm>
          <a:prstGeom prst="rect">
            <a:avLst/>
          </a:prstGeom>
        </p:spPr>
      </p:pic>
      <p:sp>
        <p:nvSpPr>
          <p:cNvPr id="12" name="TextBox 11"/>
          <p:cNvSpPr txBox="1"/>
          <p:nvPr/>
        </p:nvSpPr>
        <p:spPr>
          <a:xfrm>
            <a:off x="4006269" y="4005481"/>
            <a:ext cx="1632531"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ICM</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951156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 </a:t>
            </a:r>
            <a:endParaRPr lang="en-IN" dirty="0"/>
          </a:p>
        </p:txBody>
      </p:sp>
      <p:sp>
        <p:nvSpPr>
          <p:cNvPr id="3" name="Text Placeholder 2"/>
          <p:cNvSpPr>
            <a:spLocks noGrp="1"/>
          </p:cNvSpPr>
          <p:nvPr>
            <p:ph type="body" idx="1"/>
          </p:nvPr>
        </p:nvSpPr>
        <p:spPr>
          <a:xfrm>
            <a:off x="685800" y="1828800"/>
            <a:ext cx="3822192" cy="639762"/>
          </a:xfrm>
        </p:spPr>
        <p:txBody>
          <a:bodyPr/>
          <a:lstStyle/>
          <a:p>
            <a:r>
              <a:rPr lang="en-IN" dirty="0" smtClean="0"/>
              <a:t>Before enhancement</a:t>
            </a:r>
            <a:endParaRPr lang="en-IN"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7863" y="2819400"/>
            <a:ext cx="3819525" cy="289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572000" y="1828800"/>
            <a:ext cx="3822192" cy="639762"/>
          </a:xfrm>
        </p:spPr>
        <p:txBody>
          <a:bodyPr/>
          <a:lstStyle/>
          <a:p>
            <a:r>
              <a:rPr lang="en-IN" dirty="0" smtClean="0"/>
              <a:t>After enhancement</a:t>
            </a:r>
            <a:endParaRPr lang="en-IN" dirty="0"/>
          </a:p>
        </p:txBody>
      </p:sp>
      <p:pic>
        <p:nvPicPr>
          <p:cNvPr id="1027"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4645025" y="2819400"/>
            <a:ext cx="38227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057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a:t>
            </a:r>
            <a:endParaRPr lang="en-IN" dirty="0"/>
          </a:p>
        </p:txBody>
      </p:sp>
      <p:sp>
        <p:nvSpPr>
          <p:cNvPr id="3" name="Text Placeholder 2"/>
          <p:cNvSpPr>
            <a:spLocks noGrp="1"/>
          </p:cNvSpPr>
          <p:nvPr>
            <p:ph type="body" idx="1"/>
          </p:nvPr>
        </p:nvSpPr>
        <p:spPr/>
        <p:txBody>
          <a:bodyPr/>
          <a:lstStyle/>
          <a:p>
            <a:r>
              <a:rPr lang="en-IN" dirty="0" smtClean="0"/>
              <a:t>Before enhancement</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517" y="3429000"/>
            <a:ext cx="3596217" cy="2697163"/>
          </a:xfrm>
        </p:spPr>
      </p:pic>
      <p:sp>
        <p:nvSpPr>
          <p:cNvPr id="5" name="Text Placeholder 4"/>
          <p:cNvSpPr>
            <a:spLocks noGrp="1"/>
          </p:cNvSpPr>
          <p:nvPr>
            <p:ph type="body" sz="quarter" idx="3"/>
          </p:nvPr>
        </p:nvSpPr>
        <p:spPr/>
        <p:txBody>
          <a:bodyPr/>
          <a:lstStyle/>
          <a:p>
            <a:r>
              <a:rPr lang="en-IN" dirty="0" smtClean="0"/>
              <a:t>After enhancement</a:t>
            </a:r>
            <a:endParaRPr lang="en-IN"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8266" y="3429000"/>
            <a:ext cx="3596217" cy="2697163"/>
          </a:xfrm>
        </p:spPr>
      </p:pic>
    </p:spTree>
    <p:extLst>
      <p:ext uri="{BB962C8B-B14F-4D97-AF65-F5344CB8AC3E}">
        <p14:creationId xmlns:p14="http://schemas.microsoft.com/office/powerpoint/2010/main" val="1762533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835748"/>
            <a:ext cx="3486472" cy="234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57200" y="274638"/>
            <a:ext cx="8229600" cy="944562"/>
          </a:xfrm>
        </p:spPr>
        <p:txBody>
          <a:bodyPr>
            <a:normAutofit/>
          </a:bodyPr>
          <a:lstStyle/>
          <a:p>
            <a:r>
              <a:rPr lang="en-IN" sz="4000" dirty="0" smtClean="0">
                <a:latin typeface="Times New Roman" pitchFamily="18" charset="0"/>
                <a:cs typeface="Times New Roman" pitchFamily="18" charset="0"/>
              </a:rPr>
              <a:t>INTRODUCTION</a:t>
            </a:r>
            <a:endParaRPr lang="en-IN" sz="40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820644"/>
            <a:ext cx="3810000" cy="2328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467544" y="4365104"/>
            <a:ext cx="8424936" cy="2246769"/>
          </a:xfrm>
          <a:prstGeom prst="rect">
            <a:avLst/>
          </a:prstGeom>
          <a:noFill/>
        </p:spPr>
        <p:txBody>
          <a:bodyPr wrap="square" rtlCol="0">
            <a:spAutoFit/>
          </a:bodyPr>
          <a:lstStyle/>
          <a:p>
            <a:pPr algn="just"/>
            <a:r>
              <a:rPr lang="en-US" sz="2800" dirty="0" smtClean="0">
                <a:latin typeface="Times New Roman" pitchFamily="18" charset="0"/>
                <a:cs typeface="Times New Roman" pitchFamily="18" charset="0"/>
              </a:rPr>
              <a:t>Researchers strive to capture high-quality underwater images for a variety of underwater applications, including robotics, rescue missions, man-made structures inspection, ecological monitoring, sea organisms tracking  and real-time navigation</a:t>
            </a:r>
            <a:r>
              <a:rPr lang="en-US"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820457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a:t>
            </a:r>
            <a:endParaRPr lang="en-IN" dirty="0"/>
          </a:p>
        </p:txBody>
      </p:sp>
      <p:sp>
        <p:nvSpPr>
          <p:cNvPr id="3" name="Text Placeholder 2"/>
          <p:cNvSpPr>
            <a:spLocks noGrp="1"/>
          </p:cNvSpPr>
          <p:nvPr>
            <p:ph type="body" idx="1"/>
          </p:nvPr>
        </p:nvSpPr>
        <p:spPr>
          <a:xfrm>
            <a:off x="685800" y="1828800"/>
            <a:ext cx="3822192" cy="639762"/>
          </a:xfrm>
        </p:spPr>
        <p:txBody>
          <a:bodyPr/>
          <a:lstStyle/>
          <a:p>
            <a:r>
              <a:rPr lang="en-IN" dirty="0" smtClean="0"/>
              <a:t>Before enhancement</a:t>
            </a:r>
            <a:endParaRPr lang="en-IN"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7863" y="2667001"/>
            <a:ext cx="3819525" cy="292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quarter" idx="3"/>
          </p:nvPr>
        </p:nvSpPr>
        <p:spPr>
          <a:xfrm>
            <a:off x="4572000" y="1828800"/>
            <a:ext cx="3822192" cy="639762"/>
          </a:xfrm>
        </p:spPr>
        <p:txBody>
          <a:bodyPr/>
          <a:lstStyle/>
          <a:p>
            <a:r>
              <a:rPr lang="en-IN" dirty="0" smtClean="0"/>
              <a:t>After enhancement</a:t>
            </a:r>
            <a:endParaRPr lang="en-IN" dirty="0"/>
          </a:p>
        </p:txBody>
      </p:sp>
      <p:pic>
        <p:nvPicPr>
          <p:cNvPr id="2051"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4645025" y="2667000"/>
            <a:ext cx="3822700" cy="29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189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a:t>
            </a:r>
            <a:endParaRPr lang="en-IN" dirty="0"/>
          </a:p>
        </p:txBody>
      </p:sp>
      <p:sp>
        <p:nvSpPr>
          <p:cNvPr id="3" name="Text Placeholder 2"/>
          <p:cNvSpPr>
            <a:spLocks noGrp="1"/>
          </p:cNvSpPr>
          <p:nvPr>
            <p:ph type="body" idx="1"/>
          </p:nvPr>
        </p:nvSpPr>
        <p:spPr/>
        <p:txBody>
          <a:bodyPr/>
          <a:lstStyle/>
          <a:p>
            <a:r>
              <a:rPr lang="en-IN" dirty="0" smtClean="0"/>
              <a:t>Before enhancement</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517" y="3429000"/>
            <a:ext cx="3596217" cy="2697163"/>
          </a:xfrm>
        </p:spPr>
      </p:pic>
      <p:sp>
        <p:nvSpPr>
          <p:cNvPr id="5" name="Text Placeholder 4"/>
          <p:cNvSpPr>
            <a:spLocks noGrp="1"/>
          </p:cNvSpPr>
          <p:nvPr>
            <p:ph type="body" sz="quarter" idx="3"/>
          </p:nvPr>
        </p:nvSpPr>
        <p:spPr/>
        <p:txBody>
          <a:bodyPr/>
          <a:lstStyle/>
          <a:p>
            <a:r>
              <a:rPr lang="en-IN" dirty="0" smtClean="0"/>
              <a:t>After enhancement</a:t>
            </a:r>
            <a:endParaRPr lang="en-IN"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8266" y="3429000"/>
            <a:ext cx="3596217" cy="2697163"/>
          </a:xfrm>
        </p:spPr>
      </p:pic>
    </p:spTree>
    <p:extLst>
      <p:ext uri="{BB962C8B-B14F-4D97-AF65-F5344CB8AC3E}">
        <p14:creationId xmlns:p14="http://schemas.microsoft.com/office/powerpoint/2010/main" val="2521501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tretch>
            <a:fillRect/>
          </a:stretch>
        </p:blipFill>
        <p:spPr bwMode="auto">
          <a:xfrm>
            <a:off x="1059573" y="2674938"/>
            <a:ext cx="7032791" cy="3451225"/>
          </a:xfrm>
          <a:prstGeom prst="rect">
            <a:avLst/>
          </a:prstGeom>
          <a:noFill/>
          <a:ln w="9525">
            <a:noFill/>
            <a:miter lim="800000"/>
            <a:headEnd/>
            <a:tailEnd/>
          </a:ln>
          <a:effectLst/>
        </p:spPr>
      </p:pic>
      <p:sp>
        <p:nvSpPr>
          <p:cNvPr id="2" name="Title 1"/>
          <p:cNvSpPr>
            <a:spLocks noGrp="1"/>
          </p:cNvSpPr>
          <p:nvPr>
            <p:ph type="title"/>
          </p:nvPr>
        </p:nvSpPr>
        <p:spPr>
          <a:xfrm>
            <a:off x="457200" y="274638"/>
            <a:ext cx="8229600" cy="944562"/>
          </a:xfrm>
        </p:spPr>
        <p:txBody>
          <a:bodyPr/>
          <a:lstStyle/>
          <a:p>
            <a:r>
              <a:rPr lang="en-IN" dirty="0" smtClean="0"/>
              <a:t>RESULTS</a:t>
            </a:r>
            <a:endParaRPr lang="en-IN" dirty="0"/>
          </a:p>
        </p:txBody>
      </p:sp>
      <p:sp>
        <p:nvSpPr>
          <p:cNvPr id="9" name="TextBox 8"/>
          <p:cNvSpPr txBox="1"/>
          <p:nvPr/>
        </p:nvSpPr>
        <p:spPr>
          <a:xfrm>
            <a:off x="411480" y="990600"/>
            <a:ext cx="81534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1.Registration Page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754978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tretch>
            <a:fillRect/>
          </a:stretch>
        </p:blipFill>
        <p:spPr bwMode="auto">
          <a:xfrm>
            <a:off x="978554" y="2674938"/>
            <a:ext cx="7194829" cy="3451225"/>
          </a:xfrm>
          <a:prstGeom prst="rect">
            <a:avLst/>
          </a:prstGeom>
          <a:noFill/>
          <a:ln w="9525">
            <a:noFill/>
            <a:miter lim="800000"/>
            <a:headEnd/>
            <a:tailEnd/>
          </a:ln>
          <a:effectLst/>
        </p:spPr>
      </p:pic>
      <p:sp>
        <p:nvSpPr>
          <p:cNvPr id="6" name="TextBox 5"/>
          <p:cNvSpPr txBox="1"/>
          <p:nvPr/>
        </p:nvSpPr>
        <p:spPr>
          <a:xfrm>
            <a:off x="491067" y="990600"/>
            <a:ext cx="81534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2.Login Page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64062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tretch>
            <a:fillRect/>
          </a:stretch>
        </p:blipFill>
        <p:spPr bwMode="auto">
          <a:xfrm>
            <a:off x="975935" y="2674938"/>
            <a:ext cx="7200068" cy="3451225"/>
          </a:xfrm>
          <a:prstGeom prst="rect">
            <a:avLst/>
          </a:prstGeom>
          <a:noFill/>
          <a:ln w="9525">
            <a:noFill/>
            <a:miter lim="800000"/>
            <a:headEnd/>
            <a:tailEnd/>
          </a:ln>
          <a:effectLst/>
        </p:spPr>
      </p:pic>
      <p:sp>
        <p:nvSpPr>
          <p:cNvPr id="6" name="TextBox 5"/>
          <p:cNvSpPr txBox="1"/>
          <p:nvPr/>
        </p:nvSpPr>
        <p:spPr>
          <a:xfrm>
            <a:off x="381000" y="914400"/>
            <a:ext cx="81534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3.Upload the image with .jpg extension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6580325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457200" y="1905000"/>
            <a:ext cx="8229600" cy="3733800"/>
          </a:xfrm>
          <a:prstGeom prst="rect">
            <a:avLst/>
          </a:prstGeom>
          <a:noFill/>
          <a:ln w="9525">
            <a:noFill/>
            <a:miter lim="800000"/>
            <a:headEnd/>
            <a:tailEnd/>
          </a:ln>
          <a:effectLst/>
        </p:spPr>
      </p:pic>
      <p:sp>
        <p:nvSpPr>
          <p:cNvPr id="5" name="TextBox 4"/>
          <p:cNvSpPr txBox="1"/>
          <p:nvPr/>
        </p:nvSpPr>
        <p:spPr>
          <a:xfrm>
            <a:off x="381000" y="838200"/>
            <a:ext cx="8153400" cy="954107"/>
          </a:xfrm>
          <a:prstGeom prst="rect">
            <a:avLst/>
          </a:prstGeom>
          <a:noFill/>
        </p:spPr>
        <p:txBody>
          <a:bodyPr wrap="square" rtlCol="0">
            <a:spAutoFit/>
          </a:bodyPr>
          <a:lstStyle/>
          <a:p>
            <a:r>
              <a:rPr lang="en-US" sz="2800" dirty="0" smtClean="0">
                <a:latin typeface="Times New Roman" pitchFamily="18" charset="0"/>
                <a:cs typeface="Times New Roman" pitchFamily="18" charset="0"/>
              </a:rPr>
              <a:t>4. The Picture should be downloaded in the desired folder prior to uploading </a:t>
            </a:r>
            <a:endParaRPr lang="en-US" sz="28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609600" y="2057400"/>
            <a:ext cx="8229600"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ELCOME\Pictures\Screenshots\PHOTO-2021-04-30-21-23-14.jpg"/>
          <p:cNvPicPr>
            <a:picLocks noGrp="1" noChangeAspect="1" noChangeArrowheads="1"/>
          </p:cNvPicPr>
          <p:nvPr>
            <p:ph idx="1"/>
          </p:nvPr>
        </p:nvPicPr>
        <p:blipFill>
          <a:blip r:embed="rId2"/>
          <a:srcRect/>
          <a:stretch>
            <a:fillRect/>
          </a:stretch>
        </p:blipFill>
        <p:spPr bwMode="auto">
          <a:xfrm>
            <a:off x="609600" y="1905000"/>
            <a:ext cx="7924800" cy="3810000"/>
          </a:xfrm>
          <a:prstGeom prst="rect">
            <a:avLst/>
          </a:prstGeom>
          <a:noFill/>
        </p:spPr>
      </p:pic>
      <p:sp>
        <p:nvSpPr>
          <p:cNvPr id="5" name="TextBox 4"/>
          <p:cNvSpPr txBox="1"/>
          <p:nvPr/>
        </p:nvSpPr>
        <p:spPr>
          <a:xfrm>
            <a:off x="533400" y="685800"/>
            <a:ext cx="7848600" cy="954107"/>
          </a:xfrm>
          <a:prstGeom prst="rect">
            <a:avLst/>
          </a:prstGeom>
          <a:noFill/>
        </p:spPr>
        <p:txBody>
          <a:bodyPr wrap="square" rtlCol="0">
            <a:spAutoFit/>
          </a:bodyPr>
          <a:lstStyle/>
          <a:p>
            <a:r>
              <a:rPr lang="en-US" sz="2800" dirty="0" smtClean="0">
                <a:latin typeface="Times New Roman" pitchFamily="18" charset="0"/>
                <a:cs typeface="Times New Roman" pitchFamily="18" charset="0"/>
              </a:rPr>
              <a:t>5.Uploaded image then click enhance image button to enhance the image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981200"/>
            <a:ext cx="8010164" cy="3708000"/>
          </a:xfrm>
        </p:spPr>
      </p:pic>
      <p:sp>
        <p:nvSpPr>
          <p:cNvPr id="3" name="Title 2"/>
          <p:cNvSpPr>
            <a:spLocks noGrp="1"/>
          </p:cNvSpPr>
          <p:nvPr>
            <p:ph type="title"/>
          </p:nvPr>
        </p:nvSpPr>
        <p:spPr/>
        <p:txBody>
          <a:bodyPr>
            <a:normAutofit/>
          </a:bodyPr>
          <a:lstStyle/>
          <a:p>
            <a:r>
              <a:rPr lang="en-IN" sz="4000" dirty="0" smtClean="0">
                <a:solidFill>
                  <a:schemeClr val="tx1"/>
                </a:solidFill>
                <a:latin typeface="Times New Roman" pitchFamily="18" charset="0"/>
                <a:cs typeface="Times New Roman" pitchFamily="18" charset="0"/>
              </a:rPr>
              <a:t>6. Output is produced on the screen</a:t>
            </a:r>
            <a:endParaRPr lang="en-IN" sz="4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1672973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11500" dirty="0" smtClean="0"/>
              <a:t>Thank you</a:t>
            </a:r>
            <a:endParaRPr lang="en-IN" sz="11500" dirty="0"/>
          </a:p>
        </p:txBody>
      </p:sp>
      <p:sp>
        <p:nvSpPr>
          <p:cNvPr id="3" name="Subtitle 2"/>
          <p:cNvSpPr>
            <a:spLocks noGrp="1"/>
          </p:cNvSpPr>
          <p:nvPr>
            <p:ph type="subTitle" idx="1"/>
          </p:nvPr>
        </p:nvSpPr>
        <p:spPr/>
        <p:txBody>
          <a:bodyPr/>
          <a:lstStyle/>
          <a:p>
            <a:r>
              <a:rPr lang="en-IN" dirty="0" smtClean="0"/>
              <a:t>.</a:t>
            </a:r>
            <a:endParaRPr lang="en-IN" dirty="0"/>
          </a:p>
        </p:txBody>
      </p:sp>
    </p:spTree>
    <p:extLst>
      <p:ext uri="{BB962C8B-B14F-4D97-AF65-F5344CB8AC3E}">
        <p14:creationId xmlns:p14="http://schemas.microsoft.com/office/powerpoint/2010/main" val="2817291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lgn="just">
              <a:buNone/>
            </a:pPr>
            <a:r>
              <a:rPr lang="en-US" sz="3200" dirty="0">
                <a:latin typeface="Times New Roman" pitchFamily="18" charset="0"/>
                <a:cs typeface="Times New Roman" pitchFamily="18" charset="0"/>
              </a:rPr>
              <a:t>Image enhancement techniques are used to make images lighter or darker, or to increase or decrease contrast, or to remove undesired characteristics of an image such as </a:t>
            </a:r>
            <a:r>
              <a:rPr lang="en-US" sz="3200" dirty="0" smtClean="0">
                <a:latin typeface="Times New Roman" pitchFamily="18" charset="0"/>
                <a:cs typeface="Times New Roman" pitchFamily="18" charset="0"/>
              </a:rPr>
              <a:t>color </a:t>
            </a:r>
            <a:r>
              <a:rPr lang="en-US" sz="3200" dirty="0">
                <a:latin typeface="Times New Roman" pitchFamily="18" charset="0"/>
                <a:cs typeface="Times New Roman" pitchFamily="18" charset="0"/>
              </a:rPr>
              <a:t>cast. Low contrast is considered a serious problem as it reduces the visual quality of digital images.</a:t>
            </a:r>
            <a:endParaRPr lang="en-IN" sz="32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IN" sz="4000" dirty="0" smtClean="0">
                <a:latin typeface="Times New Roman" pitchFamily="18" charset="0"/>
                <a:cs typeface="Times New Roman" pitchFamily="18" charset="0"/>
              </a:rPr>
              <a:t>INTRODUCTION</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3118838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r>
              <a:rPr lang="en-US" sz="2800" dirty="0">
                <a:latin typeface="Times New Roman" pitchFamily="18" charset="0"/>
                <a:cs typeface="Times New Roman" pitchFamily="18" charset="0"/>
              </a:rPr>
              <a:t>The existing system requires the parameters of underwater imaging model estimation or use inflexible frameworks which are applicable only for specific scenarios. Like Gray-Edge Assumption (GEA) as color correction methods to modify color and saturation of the images but GEA often fails to enhance the images as the contrast of underwater images is low and the edge features are </a:t>
            </a:r>
            <a:r>
              <a:rPr lang="en-US" sz="2800" dirty="0" smtClean="0">
                <a:latin typeface="Times New Roman" pitchFamily="18" charset="0"/>
                <a:cs typeface="Times New Roman" pitchFamily="18" charset="0"/>
              </a:rPr>
              <a:t>hazed.</a:t>
            </a:r>
            <a:endParaRPr lang="en-US" sz="2800"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EXISTING SYSTEM</a:t>
            </a:r>
            <a:endParaRPr lang="en-US"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14599"/>
            <a:ext cx="8229600" cy="3200401"/>
          </a:xfrm>
        </p:spPr>
        <p:txBody>
          <a:bodyPr/>
          <a:lstStyle/>
          <a:p>
            <a:pPr algn="just"/>
            <a:r>
              <a:rPr lang="en-US" sz="2800" dirty="0" smtClean="0">
                <a:latin typeface="Times New Roman" panose="02020603050405020304" pitchFamily="18" charset="0"/>
                <a:cs typeface="Times New Roman" panose="02020603050405020304" pitchFamily="18" charset="0"/>
              </a:rPr>
              <a:t>Underwater images always show color cast, e.g., green bluish color, which is caused by different attenuation ratios of red, green and blue lights</a:t>
            </a:r>
            <a:r>
              <a:rPr lang="en-IN" sz="2800" dirty="0">
                <a:latin typeface="Times New Roman" panose="02020603050405020304" pitchFamily="18" charset="0"/>
                <a:ea typeface="Tahoma" panose="020B0604030504040204" pitchFamily="34" charset="0"/>
                <a:cs typeface="Times New Roman" panose="02020603050405020304" pitchFamily="18" charset="0"/>
              </a:rPr>
              <a:t> </a:t>
            </a:r>
            <a:r>
              <a:rPr lang="en-IN" sz="2800" dirty="0" smtClean="0">
                <a:latin typeface="Times New Roman" panose="02020603050405020304" pitchFamily="18" charset="0"/>
                <a:ea typeface="Tahoma" panose="020B0604030504040204" pitchFamily="34" charset="0"/>
                <a:cs typeface="Times New Roman" panose="02020603050405020304" pitchFamily="18" charset="0"/>
              </a:rPr>
              <a:t>and may often fail to exhibit their original hue and saturation. We aim at correcting these to produce better quality images with correct color, hue and saturation</a:t>
            </a:r>
            <a:r>
              <a:rPr lang="en-IN" dirty="0" smtClean="0">
                <a:latin typeface="Times New Roman" panose="02020603050405020304" pitchFamily="18" charset="0"/>
                <a:ea typeface="Tahoma" panose="020B0604030504040204" pitchFamily="34" charset="0"/>
                <a:cs typeface="Times New Roman" panose="02020603050405020304" pitchFamily="18" charset="0"/>
              </a:rPr>
              <a:t>. </a:t>
            </a:r>
            <a:endParaRPr lang="en-IN" dirty="0"/>
          </a:p>
        </p:txBody>
      </p:sp>
      <p:sp>
        <p:nvSpPr>
          <p:cNvPr id="2" name="Title 1"/>
          <p:cNvSpPr>
            <a:spLocks noGrp="1"/>
          </p:cNvSpPr>
          <p:nvPr>
            <p:ph type="title"/>
          </p:nvPr>
        </p:nvSpPr>
        <p:spPr/>
        <p:txBody>
          <a:bodyPr>
            <a:normAutofit/>
          </a:bodyPr>
          <a:lstStyle/>
          <a:p>
            <a:r>
              <a:rPr lang="en-IN" sz="4000" dirty="0" smtClean="0">
                <a:latin typeface="Times New Roman" pitchFamily="18" charset="0"/>
                <a:cs typeface="Times New Roman" pitchFamily="18" charset="0"/>
              </a:rPr>
              <a:t>PROPOSED SYSTEM</a:t>
            </a:r>
            <a:endParaRPr lang="en-IN" sz="4000" dirty="0">
              <a:latin typeface="Times New Roman" pitchFamily="18" charset="0"/>
              <a:cs typeface="Times New Roman" pitchFamily="18" charset="0"/>
            </a:endParaRPr>
          </a:p>
        </p:txBody>
      </p:sp>
    </p:spTree>
    <p:extLst>
      <p:ext uri="{BB962C8B-B14F-4D97-AF65-F5344CB8AC3E}">
        <p14:creationId xmlns:p14="http://schemas.microsoft.com/office/powerpoint/2010/main" val="4224391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800" dirty="0" smtClean="0">
                <a:latin typeface="Times New Roman" pitchFamily="18" charset="0"/>
                <a:cs typeface="Times New Roman" pitchFamily="18" charset="0"/>
              </a:rPr>
              <a:t>Flask framework of python for front End Development.</a:t>
            </a:r>
          </a:p>
          <a:p>
            <a:pPr algn="just"/>
            <a:r>
              <a:rPr lang="en-IN" sz="2800" dirty="0" err="1" smtClean="0">
                <a:latin typeface="Times New Roman" pitchFamily="18" charset="0"/>
                <a:cs typeface="Times New Roman" pitchFamily="18" charset="0"/>
              </a:rPr>
              <a:t>SQLyog</a:t>
            </a:r>
            <a:r>
              <a:rPr lang="en-IN" sz="2800" dirty="0" smtClean="0">
                <a:latin typeface="Times New Roman" pitchFamily="18" charset="0"/>
                <a:cs typeface="Times New Roman" pitchFamily="18" charset="0"/>
              </a:rPr>
              <a:t> Community edition server for Database connections.</a:t>
            </a:r>
          </a:p>
          <a:p>
            <a:pPr algn="just"/>
            <a:r>
              <a:rPr lang="en-IN" sz="2800" dirty="0" smtClean="0">
                <a:latin typeface="Times New Roman" pitchFamily="18" charset="0"/>
                <a:cs typeface="Times New Roman" pitchFamily="18" charset="0"/>
              </a:rPr>
              <a:t>Anaconda Prompt terminal for executing commands.</a:t>
            </a:r>
          </a:p>
          <a:p>
            <a:pPr algn="just"/>
            <a:r>
              <a:rPr lang="en-US" sz="2800" dirty="0" smtClean="0">
                <a:latin typeface="Times New Roman" pitchFamily="18" charset="0"/>
                <a:cs typeface="Times New Roman" pitchFamily="18" charset="0"/>
              </a:rPr>
              <a:t>Development Tool-Visual Studio code.</a:t>
            </a:r>
          </a:p>
          <a:p>
            <a:pPr algn="just"/>
            <a:endParaRPr lang="en-IN" sz="2800" dirty="0" smtClean="0">
              <a:latin typeface="Times New Roman" pitchFamily="18" charset="0"/>
              <a:cs typeface="Times New Roman" pitchFamily="18" charset="0"/>
            </a:endParaRPr>
          </a:p>
          <a:p>
            <a:pPr algn="just"/>
            <a:endParaRPr lang="en-IN" sz="2800" dirty="0" smtClean="0">
              <a:latin typeface="Times New Roman" pitchFamily="18" charset="0"/>
              <a:cs typeface="Times New Roman" pitchFamily="18" charset="0"/>
            </a:endParaRPr>
          </a:p>
          <a:p>
            <a:pPr algn="just"/>
            <a:endParaRPr lang="en-IN" sz="4000" dirty="0" smtClean="0">
              <a:latin typeface="Times New Roman" pitchFamily="18" charset="0"/>
              <a:cs typeface="Times New Roman" pitchFamily="18" charset="0"/>
            </a:endParaRPr>
          </a:p>
          <a:p>
            <a:pPr algn="just">
              <a:buNone/>
            </a:pPr>
            <a:endParaRPr lang="en-IN" dirty="0" smtClean="0"/>
          </a:p>
          <a:p>
            <a:pPr algn="just"/>
            <a:endParaRPr lang="en-IN" dirty="0" smtClean="0"/>
          </a:p>
        </p:txBody>
      </p:sp>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REQUIREMENTS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184271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Platform -Windows 10 </a:t>
            </a:r>
          </a:p>
          <a:p>
            <a:r>
              <a:rPr lang="en-US" sz="2800" dirty="0" smtClean="0">
                <a:latin typeface="Times New Roman" pitchFamily="18" charset="0"/>
                <a:cs typeface="Times New Roman" pitchFamily="18" charset="0"/>
              </a:rPr>
              <a:t>IDE –</a:t>
            </a:r>
            <a:r>
              <a:rPr lang="en-IN" sz="2800" dirty="0" smtClean="0">
                <a:latin typeface="Times New Roman" pitchFamily="18" charset="0"/>
                <a:cs typeface="Times New Roman" pitchFamily="18" charset="0"/>
              </a:rPr>
              <a:t>Anaconda </a:t>
            </a:r>
          </a:p>
          <a:p>
            <a:r>
              <a:rPr lang="en-US" sz="2800" dirty="0" smtClean="0">
                <a:latin typeface="Times New Roman" pitchFamily="18" charset="0"/>
                <a:cs typeface="Times New Roman" pitchFamily="18" charset="0"/>
              </a:rPr>
              <a:t>Libraries – Open CV</a:t>
            </a:r>
          </a:p>
          <a:p>
            <a:r>
              <a:rPr lang="en-US" sz="2800" dirty="0" smtClean="0">
                <a:latin typeface="Times New Roman" pitchFamily="18" charset="0"/>
                <a:cs typeface="Times New Roman" pitchFamily="18" charset="0"/>
              </a:rPr>
              <a:t>Hardware </a:t>
            </a:r>
            <a:r>
              <a:rPr lang="en-US" sz="2800" dirty="0">
                <a:latin typeface="Times New Roman" pitchFamily="18" charset="0"/>
                <a:cs typeface="Times New Roman" pitchFamily="18" charset="0"/>
              </a:rPr>
              <a:t>Requirements</a:t>
            </a:r>
            <a:r>
              <a:rPr lang="en-US" sz="2800" dirty="0" smtClean="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Name </a:t>
            </a:r>
            <a:r>
              <a:rPr lang="en-US" dirty="0">
                <a:latin typeface="Times New Roman" pitchFamily="18" charset="0"/>
                <a:cs typeface="Times New Roman" pitchFamily="18" charset="0"/>
              </a:rPr>
              <a:t>of the Processor -Intel core i5 </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Hard </a:t>
            </a:r>
            <a:r>
              <a:rPr lang="en-US" dirty="0">
                <a:latin typeface="Times New Roman" pitchFamily="18" charset="0"/>
                <a:cs typeface="Times New Roman" pitchFamily="18" charset="0"/>
              </a:rPr>
              <a:t>Disk Capacity -1 </a:t>
            </a:r>
            <a:r>
              <a:rPr lang="en-US" dirty="0" smtClean="0">
                <a:latin typeface="Times New Roman" pitchFamily="18" charset="0"/>
                <a:cs typeface="Times New Roman" pitchFamily="18" charset="0"/>
              </a:rPr>
              <a:t>TB </a:t>
            </a:r>
          </a:p>
          <a:p>
            <a:pPr lvl="1"/>
            <a:r>
              <a:rPr lang="en-US" dirty="0" smtClean="0">
                <a:latin typeface="Times New Roman" pitchFamily="18" charset="0"/>
                <a:cs typeface="Times New Roman" pitchFamily="18" charset="0"/>
              </a:rPr>
              <a:t>RAM </a:t>
            </a:r>
            <a:r>
              <a:rPr lang="en-US" dirty="0">
                <a:latin typeface="Times New Roman" pitchFamily="18" charset="0"/>
                <a:cs typeface="Times New Roman" pitchFamily="18" charset="0"/>
              </a:rPr>
              <a:t>Capacity -8.00GB</a:t>
            </a:r>
            <a:endParaRPr lang="en-IN" dirty="0">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REQUIREMENTS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523015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The objective of the work is to enhance the quality of underwater images which generally have green-bluish hue.</a:t>
            </a:r>
          </a:p>
          <a:p>
            <a:pPr algn="just"/>
            <a:r>
              <a:rPr lang="en-US" dirty="0" smtClean="0">
                <a:latin typeface="Times New Roman" pitchFamily="18" charset="0"/>
                <a:cs typeface="Times New Roman" pitchFamily="18" charset="0"/>
              </a:rPr>
              <a:t>Enhancing the images with using UCM(Unsupervised Color Correction Method).</a:t>
            </a:r>
          </a:p>
          <a:p>
            <a:pPr algn="just"/>
            <a:r>
              <a:rPr lang="en-US" dirty="0" smtClean="0">
                <a:latin typeface="Times New Roman" pitchFamily="18" charset="0"/>
                <a:cs typeface="Times New Roman" pitchFamily="18" charset="0"/>
              </a:rPr>
              <a:t>Usage of CLAHE(Contrast Limited Adaptive Histogram Image Equalization) Algorithm for color correction and enhancement.</a:t>
            </a:r>
            <a:endParaRPr lang="en-US" dirty="0">
              <a:latin typeface="Times New Roman" pitchFamily="18" charset="0"/>
              <a:cs typeface="Times New Roman" pitchFamily="18" charset="0"/>
            </a:endParaRPr>
          </a:p>
        </p:txBody>
      </p:sp>
      <p:sp>
        <p:nvSpPr>
          <p:cNvPr id="2" name="Title 1"/>
          <p:cNvSpPr>
            <a:spLocks noGrp="1"/>
          </p:cNvSpPr>
          <p:nvPr>
            <p:ph type="title"/>
          </p:nvPr>
        </p:nvSpPr>
        <p:spPr>
          <a:xfrm>
            <a:off x="457200" y="274638"/>
            <a:ext cx="8229600" cy="1020762"/>
          </a:xfrm>
        </p:spPr>
        <p:txBody>
          <a:bodyPr/>
          <a:lstStyle/>
          <a:p>
            <a:r>
              <a:rPr lang="en-US" dirty="0" smtClean="0">
                <a:latin typeface="Times New Roman" pitchFamily="18" charset="0"/>
                <a:cs typeface="Times New Roman" pitchFamily="18" charset="0"/>
              </a:rPr>
              <a:t>OBJECTIVES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7089</TotalTime>
  <Words>805</Words>
  <Application>Microsoft Office PowerPoint</Application>
  <PresentationFormat>On-screen Show (4:3)</PresentationFormat>
  <Paragraphs>131</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Waveform</vt:lpstr>
      <vt:lpstr>Under Water Image Enhancement Techniques and Image Restoration</vt:lpstr>
      <vt:lpstr>INTRODUCTION</vt:lpstr>
      <vt:lpstr>INTRODUCTION</vt:lpstr>
      <vt:lpstr>INTRODUCTION</vt:lpstr>
      <vt:lpstr>EXISTING SYSTEM</vt:lpstr>
      <vt:lpstr>PROPOSED SYSTEM</vt:lpstr>
      <vt:lpstr>REQUIREMENTS</vt:lpstr>
      <vt:lpstr>REQUIREMENTS</vt:lpstr>
      <vt:lpstr>OBJECTIVES</vt:lpstr>
      <vt:lpstr>OBJECTIVES</vt:lpstr>
      <vt:lpstr>METHODOLOGY</vt:lpstr>
      <vt:lpstr>Steps in UCM</vt:lpstr>
      <vt:lpstr>Steps in UCM</vt:lpstr>
      <vt:lpstr>Steps in UCM</vt:lpstr>
      <vt:lpstr>Why UCM than any other method?</vt:lpstr>
      <vt:lpstr>Analysis</vt:lpstr>
      <vt:lpstr>Discussion of results</vt:lpstr>
      <vt:lpstr>Original Image</vt:lpstr>
      <vt:lpstr>Integrated Color Model</vt:lpstr>
      <vt:lpstr>         Contrast Limited Adaptive histogram equalization (CLAHE)</vt:lpstr>
      <vt:lpstr>Rayleigh Distribution</vt:lpstr>
      <vt:lpstr>Unsupervised Color Correction Method</vt:lpstr>
      <vt:lpstr>Edge Detection</vt:lpstr>
      <vt:lpstr>Edge detection using Canny Edge detection Algorithm</vt:lpstr>
      <vt:lpstr>PowerPoint Presentation</vt:lpstr>
      <vt:lpstr>Comparison Table</vt:lpstr>
      <vt:lpstr>PowerPoint Presentation</vt:lpstr>
      <vt:lpstr>Output </vt:lpstr>
      <vt:lpstr>Output</vt:lpstr>
      <vt:lpstr>Output</vt:lpstr>
      <vt:lpstr>Output</vt:lpstr>
      <vt:lpstr>RESULTS</vt:lpstr>
      <vt:lpstr>PowerPoint Presentation</vt:lpstr>
      <vt:lpstr>PowerPoint Presentation</vt:lpstr>
      <vt:lpstr>PowerPoint Presentation</vt:lpstr>
      <vt:lpstr>PowerPoint Presentation</vt:lpstr>
      <vt:lpstr>6. Output is produced on the screen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 Water Image Enhancement Techniques and Image Restoration</dc:title>
  <dc:creator>Windows User</dc:creator>
  <cp:lastModifiedBy>Windows User</cp:lastModifiedBy>
  <cp:revision>53</cp:revision>
  <dcterms:created xsi:type="dcterms:W3CDTF">2021-04-05T02:13:09Z</dcterms:created>
  <dcterms:modified xsi:type="dcterms:W3CDTF">2021-06-26T02:50:00Z</dcterms:modified>
</cp:coreProperties>
</file>